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Nunito"/>
      <p:regular r:id="rId30"/>
      <p:bold r:id="rId31"/>
      <p:italic r:id="rId32"/>
      <p:boldItalic r:id="rId33"/>
    </p:embeddedFont>
    <p:embeddedFont>
      <p:font typeface="Maven Pro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6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-italic.fntdata"/><Relationship Id="rId13" Type="http://schemas.openxmlformats.org/officeDocument/2006/relationships/slide" Target="slides/slide8.xml"/><Relationship Id="rId35" Type="http://schemas.openxmlformats.org/officeDocument/2006/relationships/font" Target="fonts/MavenPro-bold.fntdata"/><Relationship Id="rId12" Type="http://schemas.openxmlformats.org/officeDocument/2006/relationships/slide" Target="slides/slide7.xml"/><Relationship Id="rId34" Type="http://schemas.openxmlformats.org/officeDocument/2006/relationships/font" Target="fonts/MavenPro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8e4c18ee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8e4c18ee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an image of the Inception model architecture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8e4c18ee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8e4c18ee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architecture, with bagging plus noise and majority voting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9386828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9386828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7903a97b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7903a97b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http://silverpond.com.au/2016/10/24/pedestrian-detection-using-tensorflow-and-inception.html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8e4c18ee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8e4c18ee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9386828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79386828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903a97b8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903a97b8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79386828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79386828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79386828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79386828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79386828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79386828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8e329b84d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8e329b84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Modern Deep Learning practices can be easily tricked by generating adversarial examples.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Adversarial Examples are inputs to machine learning models that an attacker has intentionally designed to cause models to fail or misclassify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Adversarial examples can be small perturbations to training images that are not detectable to the human eye.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79386828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79386828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8e4c18ee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8e4c18ee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8e4c18ee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8e4c18ee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90cadfdd9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90cadfdd9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8e4c18ee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8e4c18ee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8e4c18e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8e4c18e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8efb5731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8efb5731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8efb5731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8efb5731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○"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Describe different types of Adversarial ex (Targeted, non-targeted &amp; Black Box vs White </a:t>
            </a: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Box</a:t>
            </a: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8e4c18ee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8e4c18ee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Adversarial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- 0.3 for fgsm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t/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Iteration = 8, alpha = 0.03 for bim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L-BFGS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Constrained optimization problem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Binary Search steps =3, iterations =10 for lbfgs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8e4c18ee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8e4c18ee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7903a97b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7903a97b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7903a97b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7903a97b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1.jp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595400" y="1232825"/>
            <a:ext cx="45012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Method as a Defense Against </a:t>
            </a:r>
            <a:r>
              <a:rPr lang="en"/>
              <a:t>Adversarial</a:t>
            </a:r>
            <a:r>
              <a:rPr lang="en"/>
              <a:t> Examples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595400" y="33677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Cale Harms, Colton Harper, Krishnamohan Sunkara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442" name="Google Shape;442;p22"/>
          <p:cNvSpPr txBox="1"/>
          <p:nvPr>
            <p:ph idx="1" type="body"/>
          </p:nvPr>
        </p:nvSpPr>
        <p:spPr>
          <a:xfrm>
            <a:off x="1303800" y="14757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Datasets: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MNIST, CIFAR-10 &amp; Tiny-ImageNet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MNIST Model, CIFAR-10 Model, Inception V3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Majority Vote Ensemble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Generating Adversarial Attacks: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Cleverhans - A Python library using TensorFlow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43" name="Google Shape;443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4" name="Google Shape;4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2449" y="685900"/>
            <a:ext cx="1608600" cy="134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86" y="3393924"/>
            <a:ext cx="1702964" cy="14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3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MNIST Architecture:</a:t>
            </a:r>
            <a:endParaRPr sz="2000"/>
          </a:p>
        </p:txBody>
      </p:sp>
      <p:sp>
        <p:nvSpPr>
          <p:cNvPr id="452" name="Google Shape;452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3" name="Google Shape;4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50" y="2140575"/>
            <a:ext cx="6285199" cy="25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Continued</a:t>
            </a:r>
            <a:endParaRPr/>
          </a:p>
        </p:txBody>
      </p:sp>
      <p:sp>
        <p:nvSpPr>
          <p:cNvPr id="459" name="Google Shape;459;p24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CIFAR-10 Architecture: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60" name="Google Shape;460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1" name="Google Shape;4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475" y="2000900"/>
            <a:ext cx="5825125" cy="29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Continued</a:t>
            </a:r>
            <a:endParaRPr/>
          </a:p>
        </p:txBody>
      </p:sp>
      <p:sp>
        <p:nvSpPr>
          <p:cNvPr id="467" name="Google Shape;467;p25"/>
          <p:cNvSpPr txBox="1"/>
          <p:nvPr>
            <p:ph idx="1" type="body"/>
          </p:nvPr>
        </p:nvSpPr>
        <p:spPr>
          <a:xfrm>
            <a:off x="1303800" y="1362575"/>
            <a:ext cx="7030500" cy="31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Inception Architecture</a:t>
            </a:r>
            <a:endParaRPr b="1" sz="2000"/>
          </a:p>
        </p:txBody>
      </p:sp>
      <p:sp>
        <p:nvSpPr>
          <p:cNvPr id="468" name="Google Shape;468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9" name="Google Shape;4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750" y="2085025"/>
            <a:ext cx="6956252" cy="25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6"/>
          <p:cNvSpPr txBox="1"/>
          <p:nvPr>
            <p:ph idx="1" type="body"/>
          </p:nvPr>
        </p:nvSpPr>
        <p:spPr>
          <a:xfrm>
            <a:off x="1303800" y="13403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76" name="Google Shape;476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7" name="Google Shape;4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200" y="1521775"/>
            <a:ext cx="2440144" cy="21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750" y="1559825"/>
            <a:ext cx="2496126" cy="22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6"/>
          <p:cNvSpPr txBox="1"/>
          <p:nvPr/>
        </p:nvSpPr>
        <p:spPr>
          <a:xfrm>
            <a:off x="1741975" y="3954725"/>
            <a:ext cx="2440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Original Image, Prediction:0</a:t>
            </a:r>
            <a:endParaRPr sz="1200"/>
          </a:p>
        </p:txBody>
      </p:sp>
      <p:sp>
        <p:nvSpPr>
          <p:cNvPr id="480" name="Google Shape;480;p26"/>
          <p:cNvSpPr txBox="1"/>
          <p:nvPr/>
        </p:nvSpPr>
        <p:spPr>
          <a:xfrm>
            <a:off x="5555450" y="3954725"/>
            <a:ext cx="20715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FGSM</a:t>
            </a:r>
            <a:r>
              <a:rPr lang="en" sz="1200"/>
              <a:t>, Prediction: 3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Continued</a:t>
            </a:r>
            <a:endParaRPr/>
          </a:p>
        </p:txBody>
      </p:sp>
      <p:sp>
        <p:nvSpPr>
          <p:cNvPr id="486" name="Google Shape;486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8" name="Google Shape;4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816375"/>
            <a:ext cx="2933401" cy="254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8275" y="1957250"/>
            <a:ext cx="2794700" cy="225985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27"/>
          <p:cNvSpPr txBox="1"/>
          <p:nvPr/>
        </p:nvSpPr>
        <p:spPr>
          <a:xfrm>
            <a:off x="1565425" y="4425525"/>
            <a:ext cx="23892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BIM, Prediction: 2</a:t>
            </a:r>
            <a:endParaRPr sz="1200"/>
          </a:p>
        </p:txBody>
      </p:sp>
      <p:sp>
        <p:nvSpPr>
          <p:cNvPr id="491" name="Google Shape;491;p27"/>
          <p:cNvSpPr txBox="1"/>
          <p:nvPr/>
        </p:nvSpPr>
        <p:spPr>
          <a:xfrm>
            <a:off x="5376275" y="4425525"/>
            <a:ext cx="23187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LBFGS, Target:6, Prediction:6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Continued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8"/>
          <p:cNvSpPr txBox="1"/>
          <p:nvPr>
            <p:ph idx="1" type="body"/>
          </p:nvPr>
        </p:nvSpPr>
        <p:spPr>
          <a:xfrm>
            <a:off x="1303800" y="13403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98" name="Google Shape;498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300" y="1446250"/>
            <a:ext cx="3094849" cy="232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375" y="1446250"/>
            <a:ext cx="3141976" cy="232979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28"/>
          <p:cNvSpPr txBox="1"/>
          <p:nvPr/>
        </p:nvSpPr>
        <p:spPr>
          <a:xfrm>
            <a:off x="1541875" y="3978275"/>
            <a:ext cx="287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Original Image, Prediction:Building</a:t>
            </a:r>
            <a:r>
              <a:rPr lang="en"/>
              <a:t>	</a:t>
            </a:r>
            <a:endParaRPr/>
          </a:p>
        </p:txBody>
      </p:sp>
      <p:sp>
        <p:nvSpPr>
          <p:cNvPr id="502" name="Google Shape;502;p28"/>
          <p:cNvSpPr txBox="1"/>
          <p:nvPr/>
        </p:nvSpPr>
        <p:spPr>
          <a:xfrm>
            <a:off x="5002250" y="4072425"/>
            <a:ext cx="28719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FGSM, Prediction:Bookcase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MNIST Results</a:t>
            </a:r>
            <a:endParaRPr/>
          </a:p>
        </p:txBody>
      </p:sp>
      <p:sp>
        <p:nvSpPr>
          <p:cNvPr id="508" name="Google Shape;508;p29"/>
          <p:cNvSpPr txBox="1"/>
          <p:nvPr>
            <p:ph idx="1" type="body"/>
          </p:nvPr>
        </p:nvSpPr>
        <p:spPr>
          <a:xfrm>
            <a:off x="997775" y="17075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0" name="Google Shape;5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300" y="1707575"/>
            <a:ext cx="3460402" cy="23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400" y="1751825"/>
            <a:ext cx="3616650" cy="2299899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9"/>
          <p:cNvSpPr txBox="1"/>
          <p:nvPr/>
        </p:nvSpPr>
        <p:spPr>
          <a:xfrm>
            <a:off x="1147600" y="4095975"/>
            <a:ext cx="3283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Ensemble models accuracy</a:t>
            </a:r>
            <a:endParaRPr sz="1200"/>
          </a:p>
        </p:txBody>
      </p:sp>
      <p:sp>
        <p:nvSpPr>
          <p:cNvPr id="513" name="Google Shape;513;p29"/>
          <p:cNvSpPr txBox="1"/>
          <p:nvPr/>
        </p:nvSpPr>
        <p:spPr>
          <a:xfrm>
            <a:off x="5155275" y="4051725"/>
            <a:ext cx="2436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Ensemble models accuracy on adversarial images of 6th model.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Results Continued</a:t>
            </a:r>
            <a:endParaRPr/>
          </a:p>
        </p:txBody>
      </p:sp>
      <p:sp>
        <p:nvSpPr>
          <p:cNvPr id="519" name="Google Shape;519;p30"/>
          <p:cNvSpPr txBox="1"/>
          <p:nvPr>
            <p:ph idx="1" type="body"/>
          </p:nvPr>
        </p:nvSpPr>
        <p:spPr>
          <a:xfrm>
            <a:off x="585825" y="16605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1" name="Google Shape;5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75" y="1715575"/>
            <a:ext cx="4201923" cy="21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95275"/>
            <a:ext cx="3945725" cy="11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0"/>
          <p:cNvSpPr txBox="1"/>
          <p:nvPr/>
        </p:nvSpPr>
        <p:spPr>
          <a:xfrm>
            <a:off x="988700" y="3984300"/>
            <a:ext cx="34014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Accuracy on different attacks</a:t>
            </a:r>
            <a:endParaRPr sz="1200"/>
          </a:p>
        </p:txBody>
      </p:sp>
      <p:sp>
        <p:nvSpPr>
          <p:cNvPr id="524" name="Google Shape;524;p30"/>
          <p:cNvSpPr txBox="1"/>
          <p:nvPr/>
        </p:nvSpPr>
        <p:spPr>
          <a:xfrm>
            <a:off x="4872800" y="3984300"/>
            <a:ext cx="30249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Accuracy after adversarial training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CIFAR-10 Results </a:t>
            </a:r>
            <a:endParaRPr/>
          </a:p>
        </p:txBody>
      </p:sp>
      <p:sp>
        <p:nvSpPr>
          <p:cNvPr id="530" name="Google Shape;530;p31"/>
          <p:cNvSpPr txBox="1"/>
          <p:nvPr>
            <p:ph idx="1" type="body"/>
          </p:nvPr>
        </p:nvSpPr>
        <p:spPr>
          <a:xfrm>
            <a:off x="1303800" y="1858738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Ensemble models Accuracy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Ensemble models Accuracy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050" y="1777300"/>
            <a:ext cx="3518950" cy="21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724" y="1700750"/>
            <a:ext cx="3929274" cy="227897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1"/>
          <p:cNvSpPr txBox="1"/>
          <p:nvPr/>
        </p:nvSpPr>
        <p:spPr>
          <a:xfrm>
            <a:off x="1147600" y="4095975"/>
            <a:ext cx="3283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Ensemble models accuracy</a:t>
            </a:r>
            <a:endParaRPr sz="1200"/>
          </a:p>
        </p:txBody>
      </p:sp>
      <p:sp>
        <p:nvSpPr>
          <p:cNvPr id="535" name="Google Shape;535;p31"/>
          <p:cNvSpPr txBox="1"/>
          <p:nvPr/>
        </p:nvSpPr>
        <p:spPr>
          <a:xfrm>
            <a:off x="5214725" y="4082600"/>
            <a:ext cx="3283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Ensemble models accuracy on adversarial images of 3rd model. 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Power of deep learning algorithms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Examples: Autonomous vehicles, image classification, security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Deep neural networks are vulnerable to small </a:t>
            </a:r>
            <a:r>
              <a:rPr lang="en" sz="2000"/>
              <a:t>perturbations</a:t>
            </a:r>
            <a:r>
              <a:rPr lang="en" sz="2000"/>
              <a:t> to images, resulting in a significant decrease in performance.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5" name="Google Shape;285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603" y="528103"/>
            <a:ext cx="3677795" cy="14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CIFAR-10 Results Continued</a:t>
            </a:r>
            <a:endParaRPr/>
          </a:p>
        </p:txBody>
      </p:sp>
      <p:sp>
        <p:nvSpPr>
          <p:cNvPr id="541" name="Google Shape;541;p3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3" name="Google Shape;5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550" y="1754650"/>
            <a:ext cx="3801701" cy="23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575" y="2271600"/>
            <a:ext cx="3613400" cy="11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2"/>
          <p:cNvSpPr txBox="1"/>
          <p:nvPr/>
        </p:nvSpPr>
        <p:spPr>
          <a:xfrm>
            <a:off x="1147600" y="4095975"/>
            <a:ext cx="3283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Accuracy on different attacks</a:t>
            </a:r>
            <a:endParaRPr sz="1200"/>
          </a:p>
        </p:txBody>
      </p:sp>
      <p:sp>
        <p:nvSpPr>
          <p:cNvPr id="546" name="Google Shape;546;p32"/>
          <p:cNvSpPr txBox="1"/>
          <p:nvPr/>
        </p:nvSpPr>
        <p:spPr>
          <a:xfrm>
            <a:off x="5367175" y="4062375"/>
            <a:ext cx="3283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Accuracy after adversarial training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552" name="Google Shape;552;p33"/>
          <p:cNvSpPr txBox="1"/>
          <p:nvPr>
            <p:ph idx="1" type="body"/>
          </p:nvPr>
        </p:nvSpPr>
        <p:spPr>
          <a:xfrm>
            <a:off x="1303800" y="14757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DNN’s are highly vulnerable to adversarial examples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</a:t>
            </a:r>
            <a:r>
              <a:rPr lang="en" sz="2000"/>
              <a:t>efending against adversarial examples is challenging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Adversarial training makes the network more robust and is better compared to Ensemble methods.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Ensemble methods like bagging + noise can provide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Increased accuracies on test data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Increase classifier robustness on these attacks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53" name="Google Shape;553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4"/>
          <p:cNvSpPr txBox="1"/>
          <p:nvPr>
            <p:ph idx="1" type="body"/>
          </p:nvPr>
        </p:nvSpPr>
        <p:spPr>
          <a:xfrm>
            <a:off x="1303800" y="13674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Successfully train the I</a:t>
            </a:r>
            <a:r>
              <a:rPr lang="en" sz="2000"/>
              <a:t>nception</a:t>
            </a:r>
            <a:r>
              <a:rPr lang="en" sz="2000"/>
              <a:t> model on HCC.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 on a wide variety of models and datasets.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Combine Adversarial training with an ensemble.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 our network on different attacks.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Apply Boosting on the ensemble.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 the L-BFGS attack on different target values.</a:t>
            </a:r>
            <a:endParaRPr sz="2000"/>
          </a:p>
        </p:txBody>
      </p:sp>
      <p:sp>
        <p:nvSpPr>
          <p:cNvPr id="560" name="Google Shape;560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66" name="Google Shape;566;p35"/>
          <p:cNvSpPr txBox="1"/>
          <p:nvPr>
            <p:ph idx="1" type="body"/>
          </p:nvPr>
        </p:nvSpPr>
        <p:spPr>
          <a:xfrm>
            <a:off x="1303800" y="1609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[1] </a:t>
            </a:r>
            <a:r>
              <a:rPr lang="en" sz="1400"/>
              <a:t>I. J. Goodfellow, J. Shlens, and C. Szegedy. Explaining and harnessing adversarial examples. arXiv preprint arXiv:1412.6572, Dec. 2014.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[2] T. Strauss, M. Hanselmann, A. Junginger, H. Ulmer, Ensemble Methods as a Defense to Adversarial Perturbations Against Deep Neural Networks, arXiv preprint arXiv:1709.03423, 2017.</a:t>
            </a:r>
            <a:endParaRPr sz="1400"/>
          </a:p>
        </p:txBody>
      </p:sp>
      <p:sp>
        <p:nvSpPr>
          <p:cNvPr id="567" name="Google Shape;567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6"/>
          <p:cNvSpPr txBox="1"/>
          <p:nvPr>
            <p:ph type="title"/>
          </p:nvPr>
        </p:nvSpPr>
        <p:spPr>
          <a:xfrm>
            <a:off x="1303800" y="1475850"/>
            <a:ext cx="7030500" cy="21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FF"/>
                </a:solidFill>
              </a:rPr>
              <a:t>Thanks for your attention!</a:t>
            </a:r>
            <a:endParaRPr sz="36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Cale Harms, Colton Harper, Krishna Sunkara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Department of Computer Science and Engineering</a:t>
            </a:r>
            <a:endParaRPr b="0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University of Nebraska-Lincoln</a:t>
            </a:r>
            <a:endParaRPr b="0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CSCE 496/896 Deep Learning</a:t>
            </a:r>
            <a:endParaRPr b="0" sz="1400"/>
          </a:p>
        </p:txBody>
      </p:sp>
      <p:sp>
        <p:nvSpPr>
          <p:cNvPr id="573" name="Google Shape;573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4" name="Google Shape;5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00" y="3870925"/>
            <a:ext cx="2112350" cy="8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93" name="Google Shape;293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901" y="540863"/>
            <a:ext cx="2395025" cy="41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1550" y="1450850"/>
            <a:ext cx="3030150" cy="30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01" name="Google Shape;301;p16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Introduction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Outline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Generating Adversarial Examples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Defense Strategies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Ensemble Method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Results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Conclusions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Future Works</a:t>
            </a:r>
            <a:endParaRPr sz="2000"/>
          </a:p>
        </p:txBody>
      </p:sp>
      <p:sp>
        <p:nvSpPr>
          <p:cNvPr id="302" name="Google Shape;302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</a:t>
            </a:r>
            <a:r>
              <a:rPr lang="en"/>
              <a:t>Adversarial</a:t>
            </a:r>
            <a:r>
              <a:rPr lang="en"/>
              <a:t> Examples</a:t>
            </a:r>
            <a:endParaRPr/>
          </a:p>
        </p:txBody>
      </p:sp>
      <p:sp>
        <p:nvSpPr>
          <p:cNvPr id="308" name="Google Shape;308;p17"/>
          <p:cNvSpPr txBox="1"/>
          <p:nvPr>
            <p:ph idx="1" type="body"/>
          </p:nvPr>
        </p:nvSpPr>
        <p:spPr>
          <a:xfrm>
            <a:off x="1110175" y="1560400"/>
            <a:ext cx="7471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Types of adversarial attacks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Targeted - an attack </a:t>
            </a:r>
            <a:r>
              <a:rPr lang="en" sz="2000"/>
              <a:t>intentionally</a:t>
            </a:r>
            <a:r>
              <a:rPr lang="en" sz="2000"/>
              <a:t> trying to perturb images to a specific class when misclassified.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Non-targeted - an attack to simply have images </a:t>
            </a:r>
            <a:r>
              <a:rPr lang="en" sz="2000"/>
              <a:t>misclassified</a:t>
            </a:r>
            <a:r>
              <a:rPr lang="en" sz="2000"/>
              <a:t>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White Box  - an attack that uses the specifications  of a model to generate adversarial examples.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Black Box - Only inputs and outputs are known to generate an adversarial example.</a:t>
            </a:r>
            <a:endParaRPr sz="2000"/>
          </a:p>
        </p:txBody>
      </p:sp>
      <p:sp>
        <p:nvSpPr>
          <p:cNvPr id="309" name="Google Shape;309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625" y="1105950"/>
            <a:ext cx="2039224" cy="9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50" y="2102575"/>
            <a:ext cx="1273978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050" y="3297217"/>
            <a:ext cx="1273975" cy="1118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473" y="2900050"/>
            <a:ext cx="503149" cy="6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Attacks</a:t>
            </a:r>
            <a:endParaRPr/>
          </a:p>
        </p:txBody>
      </p:sp>
      <p:sp>
        <p:nvSpPr>
          <p:cNvPr id="319" name="Google Shape;319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18"/>
          <p:cNvSpPr txBox="1"/>
          <p:nvPr>
            <p:ph idx="1" type="body"/>
          </p:nvPr>
        </p:nvSpPr>
        <p:spPr>
          <a:xfrm>
            <a:off x="846600" y="13864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</a:pPr>
            <a:r>
              <a:rPr lang="en" sz="1800"/>
              <a:t>Fast Gradient Sign Method (FGSM)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○"/>
            </a:pPr>
            <a:r>
              <a:rPr i="1" lang="en" sz="1800">
                <a:latin typeface="Droid Serif"/>
                <a:ea typeface="Droid Serif"/>
                <a:cs typeface="Droid Serif"/>
                <a:sym typeface="Droid Serif"/>
              </a:rPr>
              <a:t>x</a:t>
            </a:r>
            <a:r>
              <a:rPr baseline="-25000" i="1" lang="en" sz="1800">
                <a:latin typeface="Droid Serif"/>
                <a:ea typeface="Droid Serif"/>
                <a:cs typeface="Droid Serif"/>
                <a:sym typeface="Droid Serif"/>
              </a:rPr>
              <a:t>FGSM</a:t>
            </a:r>
            <a:r>
              <a:rPr i="1" lang="en" sz="1800">
                <a:latin typeface="Droid Serif"/>
                <a:ea typeface="Droid Serif"/>
                <a:cs typeface="Droid Serif"/>
                <a:sym typeface="Droid Serif"/>
              </a:rPr>
              <a:t> = x + 𝜀 ∙ sign[𝛻</a:t>
            </a:r>
            <a:r>
              <a:rPr baseline="-25000" i="1" lang="en" sz="1800">
                <a:latin typeface="Droid Serif"/>
                <a:ea typeface="Droid Serif"/>
                <a:cs typeface="Droid Serif"/>
                <a:sym typeface="Droid Serif"/>
              </a:rPr>
              <a:t>x  </a:t>
            </a:r>
            <a:r>
              <a:rPr i="1" lang="en" sz="1800">
                <a:latin typeface="Droid Serif"/>
                <a:ea typeface="Droid Serif"/>
                <a:cs typeface="Droid Serif"/>
                <a:sym typeface="Droid Serif"/>
              </a:rPr>
              <a:t>J(𝛩, x, y)]</a:t>
            </a:r>
            <a:endParaRPr i="1"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Basic Iterative Method (BIM)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○"/>
            </a:pPr>
            <a:r>
              <a:rPr i="1" lang="en" sz="1800">
                <a:latin typeface="Droid Serif"/>
                <a:ea typeface="Droid Serif"/>
                <a:cs typeface="Droid Serif"/>
                <a:sym typeface="Droid Serif"/>
              </a:rPr>
              <a:t>x</a:t>
            </a:r>
            <a:r>
              <a:rPr baseline="-25000" i="1" lang="en" sz="1800">
                <a:latin typeface="Droid Serif"/>
                <a:ea typeface="Droid Serif"/>
                <a:cs typeface="Droid Serif"/>
                <a:sym typeface="Droid Serif"/>
              </a:rPr>
              <a:t>0</a:t>
            </a:r>
            <a:r>
              <a:rPr i="1" lang="en" sz="1800">
                <a:latin typeface="Droid Serif"/>
                <a:ea typeface="Droid Serif"/>
                <a:cs typeface="Droid Serif"/>
                <a:sym typeface="Droid Serif"/>
              </a:rPr>
              <a:t> = x,</a:t>
            </a:r>
            <a:endParaRPr i="1"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○"/>
            </a:pPr>
            <a:r>
              <a:rPr i="1" lang="en" sz="1800">
                <a:latin typeface="Droid Serif"/>
                <a:ea typeface="Droid Serif"/>
                <a:cs typeface="Droid Serif"/>
                <a:sym typeface="Droid Serif"/>
              </a:rPr>
              <a:t>x</a:t>
            </a:r>
            <a:r>
              <a:rPr baseline="-25000" i="1" lang="en" sz="1800">
                <a:latin typeface="Droid Serif"/>
                <a:ea typeface="Droid Serif"/>
                <a:cs typeface="Droid Serif"/>
                <a:sym typeface="Droid Serif"/>
              </a:rPr>
              <a:t>i </a:t>
            </a:r>
            <a:r>
              <a:rPr i="1" lang="en" sz="1800">
                <a:latin typeface="Droid Serif"/>
                <a:ea typeface="Droid Serif"/>
                <a:cs typeface="Droid Serif"/>
                <a:sym typeface="Droid Serif"/>
              </a:rPr>
              <a:t>= clip</a:t>
            </a:r>
            <a:r>
              <a:rPr baseline="-25000" i="1" lang="en" sz="1800">
                <a:latin typeface="Droid Serif"/>
                <a:ea typeface="Droid Serif"/>
                <a:cs typeface="Droid Serif"/>
                <a:sym typeface="Droid Serif"/>
              </a:rPr>
              <a:t>x,𝜀</a:t>
            </a:r>
            <a:r>
              <a:rPr i="1" lang="en" sz="1800">
                <a:latin typeface="Droid Serif"/>
                <a:ea typeface="Droid Serif"/>
                <a:cs typeface="Droid Serif"/>
                <a:sym typeface="Droid Serif"/>
              </a:rPr>
              <a:t> (x</a:t>
            </a:r>
            <a:r>
              <a:rPr baseline="-25000" i="1" lang="en" sz="1800">
                <a:latin typeface="Droid Serif"/>
                <a:ea typeface="Droid Serif"/>
                <a:cs typeface="Droid Serif"/>
                <a:sym typeface="Droid Serif"/>
              </a:rPr>
              <a:t>i-1</a:t>
            </a:r>
            <a:r>
              <a:rPr i="1" lang="en" sz="1800">
                <a:latin typeface="Droid Serif"/>
                <a:ea typeface="Droid Serif"/>
                <a:cs typeface="Droid Serif"/>
                <a:sym typeface="Droid Serif"/>
              </a:rPr>
              <a:t> + α sign[𝛻</a:t>
            </a:r>
            <a:r>
              <a:rPr baseline="-25000" i="1" lang="en" sz="1800">
                <a:latin typeface="Droid Serif"/>
                <a:ea typeface="Droid Serif"/>
                <a:cs typeface="Droid Serif"/>
                <a:sym typeface="Droid Serif"/>
              </a:rPr>
              <a:t>i-1</a:t>
            </a:r>
            <a:r>
              <a:rPr i="1" lang="en" sz="1800">
                <a:latin typeface="Droid Serif"/>
                <a:ea typeface="Droid Serif"/>
                <a:cs typeface="Droid Serif"/>
                <a:sym typeface="Droid Serif"/>
              </a:rPr>
              <a:t> J(𝛩, x</a:t>
            </a:r>
            <a:r>
              <a:rPr baseline="-25000" i="1" lang="en" sz="1800">
                <a:latin typeface="Droid Serif"/>
                <a:ea typeface="Droid Serif"/>
                <a:cs typeface="Droid Serif"/>
                <a:sym typeface="Droid Serif"/>
              </a:rPr>
              <a:t>i-1</a:t>
            </a:r>
            <a:r>
              <a:rPr i="1" lang="en" sz="1800">
                <a:latin typeface="Droid Serif"/>
                <a:ea typeface="Droid Serif"/>
                <a:cs typeface="Droid Serif"/>
                <a:sym typeface="Droid Serif"/>
              </a:rPr>
              <a:t>, y)])</a:t>
            </a:r>
            <a:endParaRPr baseline="-25000" i="1"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○"/>
            </a:pPr>
            <a:r>
              <a:rPr i="1" lang="en" sz="1800">
                <a:latin typeface="Droid Serif"/>
                <a:ea typeface="Droid Serif"/>
                <a:cs typeface="Droid Serif"/>
                <a:sym typeface="Droid Serif"/>
              </a:rPr>
              <a:t>x</a:t>
            </a:r>
            <a:r>
              <a:rPr baseline="-25000" i="1" lang="en" sz="1800">
                <a:latin typeface="Droid Serif"/>
                <a:ea typeface="Droid Serif"/>
                <a:cs typeface="Droid Serif"/>
                <a:sym typeface="Droid Serif"/>
              </a:rPr>
              <a:t>BIM</a:t>
            </a:r>
            <a:r>
              <a:rPr baseline="-25000" lang="en" sz="1800"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= x</a:t>
            </a:r>
            <a:r>
              <a:rPr baseline="-25000" lang="en" sz="1800">
                <a:latin typeface="Droid Serif"/>
                <a:ea typeface="Droid Serif"/>
                <a:cs typeface="Droid Serif"/>
                <a:sym typeface="Droid Serif"/>
              </a:rPr>
              <a:t>n</a:t>
            </a:r>
            <a:endParaRPr baseline="-25000" i="1"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Limited Memory BFGS (L-BFGS)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○"/>
            </a:pPr>
            <a:r>
              <a:rPr i="1" lang="en" sz="1800">
                <a:latin typeface="Droid Serif"/>
                <a:ea typeface="Droid Serif"/>
                <a:cs typeface="Droid Serif"/>
                <a:sym typeface="Droid Serif"/>
              </a:rPr>
              <a:t>minimize c </a:t>
            </a:r>
            <a:r>
              <a:rPr i="1" lang="en" sz="1800">
                <a:latin typeface="Droid Serif"/>
                <a:ea typeface="Droid Serif"/>
                <a:cs typeface="Droid Serif"/>
                <a:sym typeface="Droid Serif"/>
              </a:rPr>
              <a:t>∙ ||x - x’||</a:t>
            </a:r>
            <a:r>
              <a:rPr baseline="30000" i="1" lang="en" sz="1800">
                <a:latin typeface="Droid Serif"/>
                <a:ea typeface="Droid Serif"/>
                <a:cs typeface="Droid Serif"/>
                <a:sym typeface="Droid Serif"/>
              </a:rPr>
              <a:t>2</a:t>
            </a:r>
            <a:r>
              <a:rPr baseline="-25000" i="1" lang="en" sz="1800">
                <a:latin typeface="Droid Serif"/>
                <a:ea typeface="Droid Serif"/>
                <a:cs typeface="Droid Serif"/>
                <a:sym typeface="Droid Serif"/>
              </a:rPr>
              <a:t>2</a:t>
            </a:r>
            <a:endParaRPr baseline="-25000" i="1" sz="1800">
              <a:latin typeface="Droid Serif"/>
              <a:ea typeface="Droid Serif"/>
              <a:cs typeface="Droid Serif"/>
              <a:sym typeface="Droid Serif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roid Serif"/>
              <a:buChar char="○"/>
            </a:pPr>
            <a:r>
              <a:rPr i="1" lang="en" sz="1800">
                <a:latin typeface="Droid Serif"/>
                <a:ea typeface="Droid Serif"/>
                <a:cs typeface="Droid Serif"/>
                <a:sym typeface="Droid Serif"/>
              </a:rPr>
              <a:t>such that x’ ∈ [0,1]</a:t>
            </a:r>
            <a:r>
              <a:rPr baseline="30000" i="1" lang="en" sz="1800">
                <a:latin typeface="Droid Serif"/>
                <a:ea typeface="Droid Serif"/>
                <a:cs typeface="Droid Serif"/>
                <a:sym typeface="Droid Serif"/>
              </a:rPr>
              <a:t>n</a:t>
            </a:r>
            <a:endParaRPr baseline="30000" i="1" sz="1800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321" name="Google Shape;3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250" y="715075"/>
            <a:ext cx="3153774" cy="27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Defense Strategies: Adversarial Training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9"/>
          <p:cNvSpPr txBox="1"/>
          <p:nvPr>
            <p:ph idx="1" type="body"/>
          </p:nvPr>
        </p:nvSpPr>
        <p:spPr>
          <a:xfrm>
            <a:off x="1303800" y="14847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lang="en" sz="2000"/>
              <a:t>Model trains on an image from the training set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lang="en" sz="2000"/>
              <a:t>Generates adversarial example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Trains on correctly labeled adversarial example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Repeat</a:t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328" name="Google Shape;328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9" name="Google Shape;329;p19"/>
          <p:cNvGrpSpPr/>
          <p:nvPr/>
        </p:nvGrpSpPr>
        <p:grpSpPr>
          <a:xfrm>
            <a:off x="281975" y="3256475"/>
            <a:ext cx="4214100" cy="1404300"/>
            <a:chOff x="216575" y="3122200"/>
            <a:chExt cx="4214100" cy="1404300"/>
          </a:xfrm>
        </p:grpSpPr>
        <p:sp>
          <p:nvSpPr>
            <p:cNvPr id="330" name="Google Shape;330;p19"/>
            <p:cNvSpPr/>
            <p:nvPr/>
          </p:nvSpPr>
          <p:spPr>
            <a:xfrm>
              <a:off x="216575" y="3122200"/>
              <a:ext cx="4214100" cy="1404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1" name="Google Shape;331;p19"/>
            <p:cNvPicPr preferRelativeResize="0"/>
            <p:nvPr/>
          </p:nvPicPr>
          <p:blipFill rotWithShape="1">
            <a:blip r:embed="rId3">
              <a:alphaModFix/>
            </a:blip>
            <a:srcRect b="0" l="0" r="70592" t="7604"/>
            <a:stretch/>
          </p:blipFill>
          <p:spPr>
            <a:xfrm>
              <a:off x="296775" y="3265900"/>
              <a:ext cx="947475" cy="942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78266" y="3265900"/>
              <a:ext cx="1053484" cy="94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19"/>
            <p:cNvSpPr txBox="1"/>
            <p:nvPr/>
          </p:nvSpPr>
          <p:spPr>
            <a:xfrm>
              <a:off x="341813" y="4095750"/>
              <a:ext cx="857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Goldfish</a:t>
              </a:r>
              <a:endParaRPr/>
            </a:p>
          </p:txBody>
        </p:sp>
        <p:sp>
          <p:nvSpPr>
            <p:cNvPr id="334" name="Google Shape;334;p19"/>
            <p:cNvSpPr/>
            <p:nvPr/>
          </p:nvSpPr>
          <p:spPr>
            <a:xfrm>
              <a:off x="1348550" y="3622500"/>
              <a:ext cx="548700" cy="15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3031750" y="3665425"/>
              <a:ext cx="548700" cy="15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9"/>
            <p:cNvSpPr txBox="1"/>
            <p:nvPr/>
          </p:nvSpPr>
          <p:spPr>
            <a:xfrm>
              <a:off x="3541538" y="3545275"/>
              <a:ext cx="857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Goldfish</a:t>
              </a:r>
              <a:endParaRPr/>
            </a:p>
          </p:txBody>
        </p:sp>
      </p:grpSp>
      <p:grpSp>
        <p:nvGrpSpPr>
          <p:cNvPr id="337" name="Google Shape;337;p19"/>
          <p:cNvGrpSpPr/>
          <p:nvPr/>
        </p:nvGrpSpPr>
        <p:grpSpPr>
          <a:xfrm>
            <a:off x="4647925" y="3256475"/>
            <a:ext cx="4214100" cy="1404300"/>
            <a:chOff x="4582525" y="3274600"/>
            <a:chExt cx="4214100" cy="1404300"/>
          </a:xfrm>
        </p:grpSpPr>
        <p:sp>
          <p:nvSpPr>
            <p:cNvPr id="338" name="Google Shape;338;p19"/>
            <p:cNvSpPr/>
            <p:nvPr/>
          </p:nvSpPr>
          <p:spPr>
            <a:xfrm>
              <a:off x="4582525" y="3274600"/>
              <a:ext cx="4214100" cy="1404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9" name="Google Shape;339;p19"/>
            <p:cNvPicPr preferRelativeResize="0"/>
            <p:nvPr/>
          </p:nvPicPr>
          <p:blipFill rotWithShape="1">
            <a:blip r:embed="rId5">
              <a:alphaModFix/>
            </a:blip>
            <a:srcRect b="0" l="70592" r="0" t="7604"/>
            <a:stretch/>
          </p:blipFill>
          <p:spPr>
            <a:xfrm>
              <a:off x="4658725" y="3418296"/>
              <a:ext cx="947475" cy="942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08341" y="3423300"/>
              <a:ext cx="1053484" cy="94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19"/>
            <p:cNvSpPr txBox="1"/>
            <p:nvPr/>
          </p:nvSpPr>
          <p:spPr>
            <a:xfrm>
              <a:off x="4703750" y="4248150"/>
              <a:ext cx="857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“Daisy”</a:t>
              </a:r>
              <a:endParaRPr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5682925" y="3774900"/>
              <a:ext cx="548700" cy="15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7438550" y="3817825"/>
              <a:ext cx="548700" cy="15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9"/>
            <p:cNvSpPr txBox="1"/>
            <p:nvPr/>
          </p:nvSpPr>
          <p:spPr>
            <a:xfrm>
              <a:off x="7939213" y="3692675"/>
              <a:ext cx="8574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Goldfish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Defense Strategies: Bagging + Noise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0"/>
          <p:cNvSpPr txBox="1"/>
          <p:nvPr>
            <p:ph idx="1" type="body"/>
          </p:nvPr>
        </p:nvSpPr>
        <p:spPr>
          <a:xfrm>
            <a:off x="1303800" y="14847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lang="en" sz="2000"/>
              <a:t>Given training data </a:t>
            </a:r>
            <a:r>
              <a:rPr i="1" lang="en" sz="2000"/>
              <a:t>T</a:t>
            </a:r>
            <a:r>
              <a:rPr lang="en" sz="2000"/>
              <a:t> with </a:t>
            </a:r>
            <a:r>
              <a:rPr i="1" lang="en" sz="2000"/>
              <a:t>m </a:t>
            </a:r>
            <a:r>
              <a:rPr lang="en" sz="2000"/>
              <a:t>data points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Draw </a:t>
            </a:r>
            <a:r>
              <a:rPr i="1" lang="en" sz="2000"/>
              <a:t>m</a:t>
            </a:r>
            <a:r>
              <a:rPr lang="en" sz="2000"/>
              <a:t> samples (w/ replacement) from </a:t>
            </a:r>
            <a:r>
              <a:rPr i="1" lang="en" sz="2000"/>
              <a:t>T</a:t>
            </a:r>
            <a:endParaRPr i="1"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Ensemble</a:t>
            </a:r>
            <a:endParaRPr sz="2000"/>
          </a:p>
        </p:txBody>
      </p:sp>
      <p:sp>
        <p:nvSpPr>
          <p:cNvPr id="351" name="Google Shape;351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2" name="Google Shape;352;p20"/>
          <p:cNvGrpSpPr/>
          <p:nvPr/>
        </p:nvGrpSpPr>
        <p:grpSpPr>
          <a:xfrm>
            <a:off x="647525" y="2657275"/>
            <a:ext cx="7756614" cy="1908425"/>
            <a:chOff x="647525" y="2657275"/>
            <a:chExt cx="7756614" cy="1908425"/>
          </a:xfrm>
        </p:grpSpPr>
        <p:sp>
          <p:nvSpPr>
            <p:cNvPr id="353" name="Google Shape;353;p20"/>
            <p:cNvSpPr/>
            <p:nvPr/>
          </p:nvSpPr>
          <p:spPr>
            <a:xfrm>
              <a:off x="1943500" y="3477050"/>
              <a:ext cx="270300" cy="270300"/>
            </a:xfrm>
            <a:prstGeom prst="mathPlus">
              <a:avLst>
                <a:gd fmla="val 23520" name="adj1"/>
              </a:avLst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4" name="Google Shape;354;p20"/>
            <p:cNvGrpSpPr/>
            <p:nvPr/>
          </p:nvGrpSpPr>
          <p:grpSpPr>
            <a:xfrm>
              <a:off x="2073400" y="3224787"/>
              <a:ext cx="1293300" cy="1340913"/>
              <a:chOff x="1616200" y="3224787"/>
              <a:chExt cx="1293300" cy="1340913"/>
            </a:xfrm>
          </p:grpSpPr>
          <p:pic>
            <p:nvPicPr>
              <p:cNvPr id="355" name="Google Shape;355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929598" y="3224787"/>
                <a:ext cx="712735" cy="7106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6" name="Google Shape;356;p20"/>
              <p:cNvSpPr txBox="1"/>
              <p:nvPr/>
            </p:nvSpPr>
            <p:spPr>
              <a:xfrm>
                <a:off x="1616200" y="4026300"/>
                <a:ext cx="1293300" cy="53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Noise</a:t>
                </a:r>
                <a:endParaRPr sz="12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</p:grpSp>
        <p:sp>
          <p:nvSpPr>
            <p:cNvPr id="357" name="Google Shape;357;p20"/>
            <p:cNvSpPr/>
            <p:nvPr/>
          </p:nvSpPr>
          <p:spPr>
            <a:xfrm>
              <a:off x="3218475" y="3495050"/>
              <a:ext cx="270300" cy="1893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8" name="Google Shape;358;p20"/>
            <p:cNvGrpSpPr/>
            <p:nvPr/>
          </p:nvGrpSpPr>
          <p:grpSpPr>
            <a:xfrm>
              <a:off x="647525" y="3080475"/>
              <a:ext cx="1293300" cy="1485225"/>
              <a:chOff x="190325" y="3080475"/>
              <a:chExt cx="1293300" cy="1485225"/>
            </a:xfrm>
          </p:grpSpPr>
          <p:sp>
            <p:nvSpPr>
              <p:cNvPr id="359" name="Google Shape;359;p20"/>
              <p:cNvSpPr/>
              <p:nvPr/>
            </p:nvSpPr>
            <p:spPr>
              <a:xfrm>
                <a:off x="296525" y="3080475"/>
                <a:ext cx="1080900" cy="9993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0"/>
              <p:cNvSpPr txBox="1"/>
              <p:nvPr/>
            </p:nvSpPr>
            <p:spPr>
              <a:xfrm>
                <a:off x="190325" y="4026300"/>
                <a:ext cx="1293300" cy="53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Original Training Set</a:t>
                </a:r>
                <a:endParaRPr sz="12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sp>
            <p:nvSpPr>
              <p:cNvPr id="361" name="Google Shape;361;p20"/>
              <p:cNvSpPr txBox="1"/>
              <p:nvPr/>
            </p:nvSpPr>
            <p:spPr>
              <a:xfrm>
                <a:off x="504450" y="3113325"/>
                <a:ext cx="2163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1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0"/>
              <p:cNvSpPr txBox="1"/>
              <p:nvPr/>
            </p:nvSpPr>
            <p:spPr>
              <a:xfrm>
                <a:off x="580650" y="3494325"/>
                <a:ext cx="2163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2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0"/>
              <p:cNvSpPr txBox="1"/>
              <p:nvPr/>
            </p:nvSpPr>
            <p:spPr>
              <a:xfrm>
                <a:off x="942225" y="3224775"/>
                <a:ext cx="2163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3</a:t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4" name="Google Shape;364;p20"/>
            <p:cNvGrpSpPr/>
            <p:nvPr/>
          </p:nvGrpSpPr>
          <p:grpSpPr>
            <a:xfrm>
              <a:off x="3499300" y="3016650"/>
              <a:ext cx="1293300" cy="1549050"/>
              <a:chOff x="3042100" y="3016650"/>
              <a:chExt cx="1293300" cy="1549050"/>
            </a:xfrm>
          </p:grpSpPr>
          <p:sp>
            <p:nvSpPr>
              <p:cNvPr id="365" name="Google Shape;365;p20"/>
              <p:cNvSpPr txBox="1"/>
              <p:nvPr/>
            </p:nvSpPr>
            <p:spPr>
              <a:xfrm>
                <a:off x="3042100" y="4026300"/>
                <a:ext cx="1293300" cy="53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Training Set W/ Noise</a:t>
                </a:r>
                <a:endParaRPr sz="12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  <p:grpSp>
            <p:nvGrpSpPr>
              <p:cNvPr id="366" name="Google Shape;366;p20"/>
              <p:cNvGrpSpPr/>
              <p:nvPr/>
            </p:nvGrpSpPr>
            <p:grpSpPr>
              <a:xfrm>
                <a:off x="3148300" y="3016650"/>
                <a:ext cx="1080900" cy="1063125"/>
                <a:chOff x="3148300" y="3016650"/>
                <a:chExt cx="1080900" cy="1063125"/>
              </a:xfrm>
            </p:grpSpPr>
            <p:sp>
              <p:nvSpPr>
                <p:cNvPr id="367" name="Google Shape;367;p20"/>
                <p:cNvSpPr/>
                <p:nvPr/>
              </p:nvSpPr>
              <p:spPr>
                <a:xfrm>
                  <a:off x="3148300" y="3080475"/>
                  <a:ext cx="1080900" cy="9993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20"/>
                <p:cNvSpPr txBox="1"/>
                <p:nvPr/>
              </p:nvSpPr>
              <p:spPr>
                <a:xfrm>
                  <a:off x="3265463" y="3092838"/>
                  <a:ext cx="216300" cy="270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20"/>
                <p:cNvSpPr txBox="1"/>
                <p:nvPr/>
              </p:nvSpPr>
              <p:spPr>
                <a:xfrm>
                  <a:off x="3646474" y="3016650"/>
                  <a:ext cx="349200" cy="270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2’</a:t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20"/>
                <p:cNvSpPr txBox="1"/>
                <p:nvPr/>
              </p:nvSpPr>
              <p:spPr>
                <a:xfrm>
                  <a:off x="3570263" y="3397638"/>
                  <a:ext cx="216300" cy="270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20"/>
                <p:cNvSpPr txBox="1"/>
                <p:nvPr/>
              </p:nvSpPr>
              <p:spPr>
                <a:xfrm>
                  <a:off x="3619387" y="3656025"/>
                  <a:ext cx="349200" cy="270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1</a:t>
                  </a:r>
                  <a:r>
                    <a:rPr lang="en"/>
                    <a:t>’</a:t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20"/>
                <p:cNvSpPr txBox="1"/>
                <p:nvPr/>
              </p:nvSpPr>
              <p:spPr>
                <a:xfrm>
                  <a:off x="3202524" y="3378350"/>
                  <a:ext cx="349200" cy="270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3’</a:t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73" name="Google Shape;373;p20"/>
            <p:cNvGrpSpPr/>
            <p:nvPr/>
          </p:nvGrpSpPr>
          <p:grpSpPr>
            <a:xfrm>
              <a:off x="4493450" y="3485475"/>
              <a:ext cx="1293300" cy="657075"/>
              <a:chOff x="3960050" y="3485475"/>
              <a:chExt cx="1293300" cy="657075"/>
            </a:xfrm>
          </p:grpSpPr>
          <p:sp>
            <p:nvSpPr>
              <p:cNvPr id="374" name="Google Shape;374;p20"/>
              <p:cNvSpPr/>
              <p:nvPr/>
            </p:nvSpPr>
            <p:spPr>
              <a:xfrm>
                <a:off x="4345925" y="3485475"/>
                <a:ext cx="548700" cy="1893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0"/>
              <p:cNvSpPr txBox="1"/>
              <p:nvPr/>
            </p:nvSpPr>
            <p:spPr>
              <a:xfrm>
                <a:off x="3960050" y="3603150"/>
                <a:ext cx="1293300" cy="53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Bagging</a:t>
                </a:r>
                <a:endParaRPr sz="12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</p:txBody>
          </p:sp>
        </p:grpSp>
        <p:grpSp>
          <p:nvGrpSpPr>
            <p:cNvPr id="376" name="Google Shape;376;p20"/>
            <p:cNvGrpSpPr/>
            <p:nvPr/>
          </p:nvGrpSpPr>
          <p:grpSpPr>
            <a:xfrm>
              <a:off x="5611139" y="2657275"/>
              <a:ext cx="863303" cy="798416"/>
              <a:chOff x="3148300" y="3016638"/>
              <a:chExt cx="1149538" cy="1063137"/>
            </a:xfrm>
          </p:grpSpPr>
          <p:sp>
            <p:nvSpPr>
              <p:cNvPr id="377" name="Google Shape;377;p20"/>
              <p:cNvSpPr/>
              <p:nvPr/>
            </p:nvSpPr>
            <p:spPr>
              <a:xfrm>
                <a:off x="3148300" y="3080475"/>
                <a:ext cx="1080900" cy="9993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378" name="Google Shape;378;p20"/>
              <p:cNvSpPr txBox="1"/>
              <p:nvPr/>
            </p:nvSpPr>
            <p:spPr>
              <a:xfrm>
                <a:off x="3646488" y="3016638"/>
                <a:ext cx="5031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2’</a:t>
                </a:r>
                <a:endParaRPr sz="9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379" name="Google Shape;379;p20"/>
              <p:cNvSpPr txBox="1"/>
              <p:nvPr/>
            </p:nvSpPr>
            <p:spPr>
              <a:xfrm>
                <a:off x="3855638" y="3509082"/>
                <a:ext cx="4422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3’</a:t>
                </a:r>
                <a:endParaRPr sz="9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380" name="Google Shape;380;p20"/>
              <p:cNvSpPr txBox="1"/>
              <p:nvPr/>
            </p:nvSpPr>
            <p:spPr>
              <a:xfrm>
                <a:off x="3413393" y="3737710"/>
                <a:ext cx="4422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1’</a:t>
                </a:r>
                <a:endParaRPr sz="9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sp>
          <p:nvSpPr>
            <p:cNvPr id="381" name="Google Shape;381;p20"/>
            <p:cNvSpPr/>
            <p:nvPr/>
          </p:nvSpPr>
          <p:spPr>
            <a:xfrm>
              <a:off x="5611139" y="3772016"/>
              <a:ext cx="811756" cy="750474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82" name="Google Shape;382;p20"/>
            <p:cNvSpPr txBox="1"/>
            <p:nvPr/>
          </p:nvSpPr>
          <p:spPr>
            <a:xfrm>
              <a:off x="5699121" y="3781300"/>
              <a:ext cx="332092" cy="202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1’</a:t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83" name="Google Shape;383;p20"/>
            <p:cNvSpPr txBox="1"/>
            <p:nvPr/>
          </p:nvSpPr>
          <p:spPr>
            <a:xfrm>
              <a:off x="5985279" y="3724075"/>
              <a:ext cx="377828" cy="202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1</a:t>
              </a:r>
              <a:r>
                <a:rPr lang="en" sz="900"/>
                <a:t>’</a:t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84" name="Google Shape;384;p20"/>
            <p:cNvSpPr txBox="1"/>
            <p:nvPr/>
          </p:nvSpPr>
          <p:spPr>
            <a:xfrm>
              <a:off x="5810224" y="4265600"/>
              <a:ext cx="332092" cy="202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2</a:t>
              </a:r>
              <a:r>
                <a:rPr lang="en" sz="900"/>
                <a:t>’</a:t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grpSp>
          <p:nvGrpSpPr>
            <p:cNvPr id="385" name="Google Shape;385;p20"/>
            <p:cNvGrpSpPr/>
            <p:nvPr/>
          </p:nvGrpSpPr>
          <p:grpSpPr>
            <a:xfrm>
              <a:off x="6601739" y="2657275"/>
              <a:ext cx="863303" cy="798416"/>
              <a:chOff x="3148300" y="3016638"/>
              <a:chExt cx="1149538" cy="1063137"/>
            </a:xfrm>
          </p:grpSpPr>
          <p:sp>
            <p:nvSpPr>
              <p:cNvPr id="386" name="Google Shape;386;p20"/>
              <p:cNvSpPr/>
              <p:nvPr/>
            </p:nvSpPr>
            <p:spPr>
              <a:xfrm>
                <a:off x="3148300" y="3080475"/>
                <a:ext cx="1080900" cy="9993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387" name="Google Shape;387;p20"/>
              <p:cNvSpPr txBox="1"/>
              <p:nvPr/>
            </p:nvSpPr>
            <p:spPr>
              <a:xfrm>
                <a:off x="3265453" y="3092837"/>
                <a:ext cx="4422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1’</a:t>
                </a:r>
                <a:endParaRPr sz="9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388" name="Google Shape;388;p20"/>
              <p:cNvSpPr txBox="1"/>
              <p:nvPr/>
            </p:nvSpPr>
            <p:spPr>
              <a:xfrm>
                <a:off x="3646488" y="3016638"/>
                <a:ext cx="5031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389" name="Google Shape;389;p20"/>
              <p:cNvSpPr txBox="1"/>
              <p:nvPr/>
            </p:nvSpPr>
            <p:spPr>
              <a:xfrm>
                <a:off x="3855638" y="3509082"/>
                <a:ext cx="4422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3’</a:t>
                </a:r>
                <a:endParaRPr sz="9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390" name="Google Shape;390;p20"/>
              <p:cNvSpPr txBox="1"/>
              <p:nvPr/>
            </p:nvSpPr>
            <p:spPr>
              <a:xfrm>
                <a:off x="3413393" y="3737710"/>
                <a:ext cx="4422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1’</a:t>
                </a:r>
                <a:endParaRPr sz="9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  <p:sp>
          <p:nvSpPr>
            <p:cNvPr id="391" name="Google Shape;391;p20"/>
            <p:cNvSpPr/>
            <p:nvPr/>
          </p:nvSpPr>
          <p:spPr>
            <a:xfrm>
              <a:off x="6601739" y="3772016"/>
              <a:ext cx="811800" cy="7506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2" name="Google Shape;392;p20"/>
            <p:cNvSpPr txBox="1"/>
            <p:nvPr/>
          </p:nvSpPr>
          <p:spPr>
            <a:xfrm>
              <a:off x="6689721" y="3781300"/>
              <a:ext cx="332092" cy="202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3’</a:t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3" name="Google Shape;393;p20"/>
            <p:cNvSpPr txBox="1"/>
            <p:nvPr/>
          </p:nvSpPr>
          <p:spPr>
            <a:xfrm>
              <a:off x="6975879" y="3724075"/>
              <a:ext cx="377828" cy="202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2’</a:t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4" name="Google Shape;394;p20"/>
            <p:cNvSpPr txBox="1"/>
            <p:nvPr/>
          </p:nvSpPr>
          <p:spPr>
            <a:xfrm>
              <a:off x="6800824" y="4265600"/>
              <a:ext cx="332092" cy="202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3’</a:t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7592339" y="2705216"/>
              <a:ext cx="811800" cy="7506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6" name="Google Shape;396;p20"/>
            <p:cNvSpPr txBox="1"/>
            <p:nvPr/>
          </p:nvSpPr>
          <p:spPr>
            <a:xfrm>
              <a:off x="7966479" y="2657275"/>
              <a:ext cx="3777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2’</a:t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7" name="Google Shape;397;p20"/>
            <p:cNvSpPr txBox="1"/>
            <p:nvPr/>
          </p:nvSpPr>
          <p:spPr>
            <a:xfrm>
              <a:off x="7909214" y="2943400"/>
              <a:ext cx="3777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2’</a:t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8" name="Google Shape;398;p20"/>
            <p:cNvSpPr txBox="1"/>
            <p:nvPr/>
          </p:nvSpPr>
          <p:spPr>
            <a:xfrm>
              <a:off x="7791424" y="3198800"/>
              <a:ext cx="332100" cy="2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1’</a:t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grpSp>
          <p:nvGrpSpPr>
            <p:cNvPr id="399" name="Google Shape;399;p20"/>
            <p:cNvGrpSpPr/>
            <p:nvPr/>
          </p:nvGrpSpPr>
          <p:grpSpPr>
            <a:xfrm>
              <a:off x="7592339" y="3772016"/>
              <a:ext cx="811756" cy="750474"/>
              <a:chOff x="3148300" y="3080475"/>
              <a:chExt cx="1080900" cy="999300"/>
            </a:xfrm>
          </p:grpSpPr>
          <p:sp>
            <p:nvSpPr>
              <p:cNvPr id="400" name="Google Shape;400;p20"/>
              <p:cNvSpPr/>
              <p:nvPr/>
            </p:nvSpPr>
            <p:spPr>
              <a:xfrm>
                <a:off x="3148300" y="3080475"/>
                <a:ext cx="1080900" cy="9993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401" name="Google Shape;401;p20"/>
              <p:cNvSpPr txBox="1"/>
              <p:nvPr/>
            </p:nvSpPr>
            <p:spPr>
              <a:xfrm>
                <a:off x="3265453" y="3092837"/>
                <a:ext cx="4422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1’</a:t>
                </a:r>
                <a:endParaRPr sz="9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402" name="Google Shape;402;p20"/>
              <p:cNvSpPr txBox="1"/>
              <p:nvPr/>
            </p:nvSpPr>
            <p:spPr>
              <a:xfrm>
                <a:off x="3646405" y="3415273"/>
                <a:ext cx="5031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2’</a:t>
                </a:r>
                <a:endParaRPr sz="9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403" name="Google Shape;403;p20"/>
              <p:cNvSpPr txBox="1"/>
              <p:nvPr/>
            </p:nvSpPr>
            <p:spPr>
              <a:xfrm>
                <a:off x="3570263" y="3397638"/>
                <a:ext cx="2163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404" name="Google Shape;404;p20"/>
              <p:cNvSpPr txBox="1"/>
              <p:nvPr/>
            </p:nvSpPr>
            <p:spPr>
              <a:xfrm>
                <a:off x="3413393" y="3737710"/>
                <a:ext cx="442200" cy="27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1</a:t>
                </a:r>
                <a:r>
                  <a:rPr lang="en" sz="900"/>
                  <a:t>’</a:t>
                </a:r>
                <a:endParaRPr sz="9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Defense Strategies: Ensemble</a:t>
            </a:r>
            <a:endParaRPr sz="2900"/>
          </a:p>
        </p:txBody>
      </p:sp>
      <p:sp>
        <p:nvSpPr>
          <p:cNvPr id="410" name="Google Shape;410;p21"/>
          <p:cNvSpPr txBox="1"/>
          <p:nvPr>
            <p:ph idx="1" type="body"/>
          </p:nvPr>
        </p:nvSpPr>
        <p:spPr>
          <a:xfrm>
            <a:off x="1303800" y="14847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●"/>
            </a:pPr>
            <a:r>
              <a:rPr lang="en" sz="2000"/>
              <a:t>Set of classifiers 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Majority vote of classifiers</a:t>
            </a:r>
            <a:endParaRPr sz="2000"/>
          </a:p>
        </p:txBody>
      </p:sp>
      <p:sp>
        <p:nvSpPr>
          <p:cNvPr id="411" name="Google Shape;411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2" name="Google Shape;412;p21"/>
          <p:cNvGrpSpPr/>
          <p:nvPr/>
        </p:nvGrpSpPr>
        <p:grpSpPr>
          <a:xfrm>
            <a:off x="1518200" y="2353450"/>
            <a:ext cx="6122375" cy="2383525"/>
            <a:chOff x="171150" y="2001600"/>
            <a:chExt cx="6122375" cy="2383525"/>
          </a:xfrm>
        </p:grpSpPr>
        <p:pic>
          <p:nvPicPr>
            <p:cNvPr id="413" name="Google Shape;41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64973" y="2001600"/>
              <a:ext cx="833100" cy="745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64973" y="3639900"/>
              <a:ext cx="833100" cy="745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64973" y="2820750"/>
              <a:ext cx="833100" cy="745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21"/>
            <p:cNvSpPr/>
            <p:nvPr/>
          </p:nvSpPr>
          <p:spPr>
            <a:xfrm>
              <a:off x="1226225" y="2346688"/>
              <a:ext cx="548700" cy="15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1226225" y="3141275"/>
              <a:ext cx="548700" cy="15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1234775" y="3967188"/>
              <a:ext cx="548700" cy="15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 rot="1372663">
              <a:off x="2788113" y="2476461"/>
              <a:ext cx="548659" cy="15339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2788125" y="3118725"/>
              <a:ext cx="548700" cy="15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 rot="-1339844">
              <a:off x="2788092" y="3805938"/>
              <a:ext cx="548753" cy="153372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1"/>
            <p:cNvSpPr txBox="1"/>
            <p:nvPr/>
          </p:nvSpPr>
          <p:spPr>
            <a:xfrm>
              <a:off x="3615600" y="2886627"/>
              <a:ext cx="956400" cy="7452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Majority Vote Classifier</a:t>
              </a:r>
              <a:endParaRPr/>
            </a:p>
          </p:txBody>
        </p:sp>
        <p:sp>
          <p:nvSpPr>
            <p:cNvPr id="423" name="Google Shape;423;p21"/>
            <p:cNvSpPr txBox="1"/>
            <p:nvPr/>
          </p:nvSpPr>
          <p:spPr>
            <a:xfrm>
              <a:off x="171150" y="2136850"/>
              <a:ext cx="887100" cy="5730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Input</a:t>
              </a:r>
              <a:endParaRPr sz="13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Image</a:t>
              </a:r>
              <a:endParaRPr sz="1300"/>
            </a:p>
          </p:txBody>
        </p:sp>
        <p:sp>
          <p:nvSpPr>
            <p:cNvPr id="424" name="Google Shape;424;p21"/>
            <p:cNvSpPr txBox="1"/>
            <p:nvPr/>
          </p:nvSpPr>
          <p:spPr>
            <a:xfrm>
              <a:off x="171150" y="2947088"/>
              <a:ext cx="887100" cy="5730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Input Image</a:t>
              </a:r>
              <a:endParaRPr sz="1300"/>
            </a:p>
          </p:txBody>
        </p:sp>
        <p:sp>
          <p:nvSpPr>
            <p:cNvPr id="425" name="Google Shape;425;p21"/>
            <p:cNvSpPr txBox="1"/>
            <p:nvPr/>
          </p:nvSpPr>
          <p:spPr>
            <a:xfrm>
              <a:off x="171150" y="3757342"/>
              <a:ext cx="887100" cy="5730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Input Image</a:t>
              </a:r>
              <a:endParaRPr sz="1300"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4685700" y="3118725"/>
              <a:ext cx="548700" cy="153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1"/>
            <p:cNvSpPr txBox="1"/>
            <p:nvPr/>
          </p:nvSpPr>
          <p:spPr>
            <a:xfrm>
              <a:off x="5337125" y="2996563"/>
              <a:ext cx="956400" cy="3936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Output</a:t>
              </a:r>
              <a:endParaRPr/>
            </a:p>
          </p:txBody>
        </p:sp>
      </p:grpSp>
      <p:sp>
        <p:nvSpPr>
          <p:cNvPr id="428" name="Google Shape;428;p21"/>
          <p:cNvSpPr/>
          <p:nvPr/>
        </p:nvSpPr>
        <p:spPr>
          <a:xfrm>
            <a:off x="3203400" y="2427400"/>
            <a:ext cx="243600" cy="7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1"/>
          <p:cNvSpPr/>
          <p:nvPr/>
        </p:nvSpPr>
        <p:spPr>
          <a:xfrm>
            <a:off x="3518225" y="2353450"/>
            <a:ext cx="243600" cy="7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1"/>
          <p:cNvSpPr/>
          <p:nvPr/>
        </p:nvSpPr>
        <p:spPr>
          <a:xfrm>
            <a:off x="3851100" y="2497900"/>
            <a:ext cx="243600" cy="7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1"/>
          <p:cNvSpPr/>
          <p:nvPr/>
        </p:nvSpPr>
        <p:spPr>
          <a:xfrm>
            <a:off x="3194375" y="3253475"/>
            <a:ext cx="243600" cy="7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1"/>
          <p:cNvSpPr/>
          <p:nvPr/>
        </p:nvSpPr>
        <p:spPr>
          <a:xfrm>
            <a:off x="3518225" y="3179525"/>
            <a:ext cx="243600" cy="7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1"/>
          <p:cNvSpPr/>
          <p:nvPr/>
        </p:nvSpPr>
        <p:spPr>
          <a:xfrm>
            <a:off x="3842075" y="3323975"/>
            <a:ext cx="243600" cy="7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1"/>
          <p:cNvSpPr/>
          <p:nvPr/>
        </p:nvSpPr>
        <p:spPr>
          <a:xfrm>
            <a:off x="3194375" y="4079550"/>
            <a:ext cx="243600" cy="7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1"/>
          <p:cNvSpPr/>
          <p:nvPr/>
        </p:nvSpPr>
        <p:spPr>
          <a:xfrm>
            <a:off x="3518225" y="3982650"/>
            <a:ext cx="243600" cy="9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1"/>
          <p:cNvSpPr/>
          <p:nvPr/>
        </p:nvSpPr>
        <p:spPr>
          <a:xfrm>
            <a:off x="3842075" y="4150050"/>
            <a:ext cx="243600" cy="7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